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21"/>
    <p:restoredTop sz="94653"/>
  </p:normalViewPr>
  <p:slideViewPr>
    <p:cSldViewPr snapToGrid="0" snapToObjects="1">
      <p:cViewPr>
        <p:scale>
          <a:sx n="96" d="100"/>
          <a:sy n="96" d="100"/>
        </p:scale>
        <p:origin x="83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58474A9-42AA-D641-A06E-AE633D3B42F1}" type="datetimeFigureOut">
              <a:rPr lang="en-US" smtClean="0"/>
              <a:t>10/23/21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34104826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8474A9-42AA-D641-A06E-AE633D3B42F1}" type="datetimeFigureOut">
              <a:rPr lang="en-US" smtClean="0"/>
              <a:t>10/23/21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2214439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8474A9-42AA-D641-A06E-AE633D3B42F1}" type="datetimeFigureOut">
              <a:rPr lang="en-US" smtClean="0"/>
              <a:t>10/23/21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382246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8474A9-42AA-D641-A06E-AE633D3B42F1}" type="datetimeFigureOut">
              <a:rPr lang="en-US" smtClean="0"/>
              <a:t>10/23/21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152295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8474A9-42AA-D641-A06E-AE633D3B42F1}" type="datetimeFigureOut">
              <a:rPr lang="en-US" smtClean="0"/>
              <a:t>10/23/21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2365314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8474A9-42AA-D641-A06E-AE633D3B42F1}" type="datetimeFigureOut">
              <a:rPr lang="en-US" smtClean="0"/>
              <a:t>10/23/21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157274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8474A9-42AA-D641-A06E-AE633D3B42F1}" type="datetimeFigureOut">
              <a:rPr lang="en-US" smtClean="0"/>
              <a:t>10/23/21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32203916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474A9-42AA-D641-A06E-AE633D3B42F1}" type="datetimeFigureOut">
              <a:rPr lang="en-US" smtClean="0"/>
              <a:t>10/23/21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04DDA-F976-5142-8404-2824D79CB6A0}"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752349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474A9-42AA-D641-A06E-AE633D3B42F1}" type="datetimeFigureOut">
              <a:rPr lang="en-US" smtClean="0"/>
              <a:t>10/23/21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2081722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474A9-42AA-D641-A06E-AE633D3B42F1}" type="datetimeFigureOut">
              <a:rPr lang="en-US" smtClean="0"/>
              <a:t>10/23/21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19234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8474A9-42AA-D641-A06E-AE633D3B42F1}" type="datetimeFigureOut">
              <a:rPr lang="en-US" smtClean="0"/>
              <a:t>10/23/21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39940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8474A9-42AA-D641-A06E-AE633D3B42F1}" type="datetimeFigureOut">
              <a:rPr lang="en-US" smtClean="0"/>
              <a:t>10/23/21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2636415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8474A9-42AA-D641-A06E-AE633D3B42F1}" type="datetimeFigureOut">
              <a:rPr lang="en-US" smtClean="0"/>
              <a:t>10/23/21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2295452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8474A9-42AA-D641-A06E-AE633D3B42F1}" type="datetimeFigureOut">
              <a:rPr lang="en-US" smtClean="0"/>
              <a:t>10/23/21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193493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58474A9-42AA-D641-A06E-AE633D3B42F1}" type="datetimeFigureOut">
              <a:rPr lang="en-US" smtClean="0"/>
              <a:t>10/23/21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1548417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8474A9-42AA-D641-A06E-AE633D3B42F1}" type="datetimeFigureOut">
              <a:rPr lang="en-US" smtClean="0"/>
              <a:t>10/23/21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3627926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8474A9-42AA-D641-A06E-AE633D3B42F1}" type="datetimeFigureOut">
              <a:rPr lang="en-US" smtClean="0"/>
              <a:t>10/23/21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704DDA-F976-5142-8404-2824D79CB6A0}" type="slidenum">
              <a:rPr lang="en-US" smtClean="0"/>
              <a:t>‹#›</a:t>
            </a:fld>
            <a:endParaRPr lang="en-US"/>
          </a:p>
        </p:txBody>
      </p:sp>
    </p:spTree>
    <p:extLst>
      <p:ext uri="{BB962C8B-B14F-4D97-AF65-F5344CB8AC3E}">
        <p14:creationId xmlns:p14="http://schemas.microsoft.com/office/powerpoint/2010/main" val="2948005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58474A9-42AA-D641-A06E-AE633D3B42F1}" type="datetimeFigureOut">
              <a:rPr lang="en-US" smtClean="0"/>
              <a:t>10/23/21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B704DDA-F976-5142-8404-2824D79CB6A0}" type="slidenum">
              <a:rPr lang="en-US" smtClean="0"/>
              <a:t>‹#›</a:t>
            </a:fld>
            <a:endParaRPr lang="en-US"/>
          </a:p>
        </p:txBody>
      </p:sp>
    </p:spTree>
    <p:extLst>
      <p:ext uri="{BB962C8B-B14F-4D97-AF65-F5344CB8AC3E}">
        <p14:creationId xmlns:p14="http://schemas.microsoft.com/office/powerpoint/2010/main" val="10505099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51B47-A92A-A94F-A2E0-9E1FD324C409}"/>
              </a:ext>
            </a:extLst>
          </p:cNvPr>
          <p:cNvSpPr>
            <a:spLocks noGrp="1"/>
          </p:cNvSpPr>
          <p:nvPr>
            <p:ph type="ctrTitle"/>
          </p:nvPr>
        </p:nvSpPr>
        <p:spPr/>
        <p:txBody>
          <a:bodyPr/>
          <a:lstStyle/>
          <a:p>
            <a:r>
              <a:rPr lang="en-US" dirty="0"/>
              <a:t>Atomic Model</a:t>
            </a:r>
          </a:p>
        </p:txBody>
      </p:sp>
      <p:sp>
        <p:nvSpPr>
          <p:cNvPr id="3" name="Subtitle 2">
            <a:extLst>
              <a:ext uri="{FF2B5EF4-FFF2-40B4-BE49-F238E27FC236}">
                <a16:creationId xmlns:a16="http://schemas.microsoft.com/office/drawing/2014/main" id="{C088AB35-920F-4248-98D8-AB20B6BAA2C1}"/>
              </a:ext>
            </a:extLst>
          </p:cNvPr>
          <p:cNvSpPr>
            <a:spLocks noGrp="1"/>
          </p:cNvSpPr>
          <p:nvPr>
            <p:ph type="subTitle" idx="1"/>
          </p:nvPr>
        </p:nvSpPr>
        <p:spPr/>
        <p:txBody>
          <a:bodyPr/>
          <a:lstStyle/>
          <a:p>
            <a:r>
              <a:rPr lang="en-US" dirty="0"/>
              <a:t>By Anastasia </a:t>
            </a:r>
            <a:r>
              <a:rPr lang="en-US" dirty="0" err="1"/>
              <a:t>Mikeladze</a:t>
            </a:r>
            <a:endParaRPr lang="en-US" dirty="0"/>
          </a:p>
        </p:txBody>
      </p:sp>
    </p:spTree>
    <p:extLst>
      <p:ext uri="{BB962C8B-B14F-4D97-AF65-F5344CB8AC3E}">
        <p14:creationId xmlns:p14="http://schemas.microsoft.com/office/powerpoint/2010/main" val="946425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B836-5B92-F74A-9AA8-20B2A856B07D}"/>
              </a:ext>
            </a:extLst>
          </p:cNvPr>
          <p:cNvSpPr>
            <a:spLocks noGrp="1"/>
          </p:cNvSpPr>
          <p:nvPr>
            <p:ph type="title"/>
          </p:nvPr>
        </p:nvSpPr>
        <p:spPr/>
        <p:txBody>
          <a:bodyPr/>
          <a:lstStyle/>
          <a:p>
            <a:r>
              <a:rPr lang="en-US" dirty="0"/>
              <a:t>Research and calculations</a:t>
            </a:r>
          </a:p>
        </p:txBody>
      </p:sp>
      <p:sp>
        <p:nvSpPr>
          <p:cNvPr id="3" name="Content Placeholder 2">
            <a:extLst>
              <a:ext uri="{FF2B5EF4-FFF2-40B4-BE49-F238E27FC236}">
                <a16:creationId xmlns:a16="http://schemas.microsoft.com/office/drawing/2014/main" id="{F893B486-431A-5248-B539-1B74C32CAAB9}"/>
              </a:ext>
            </a:extLst>
          </p:cNvPr>
          <p:cNvSpPr>
            <a:spLocks noGrp="1"/>
          </p:cNvSpPr>
          <p:nvPr>
            <p:ph idx="1"/>
          </p:nvPr>
        </p:nvSpPr>
        <p:spPr/>
        <p:txBody>
          <a:bodyPr>
            <a:normAutofit fontScale="92500" lnSpcReduction="20000"/>
          </a:bodyPr>
          <a:lstStyle/>
          <a:p>
            <a:pPr marL="0" indent="0">
              <a:buNone/>
            </a:pPr>
            <a:r>
              <a:rPr lang="en-US" dirty="0"/>
              <a:t>Before actually creating the model, I must first do calculations about the size of protons, neutrons, and electrons so the size of my model can be as relative as possible to an actual atom.  Also please keep in mind that since it is very hard to measure the actual sizes of protons, neutrons, and electrons, all of these are just estimations.</a:t>
            </a:r>
          </a:p>
          <a:p>
            <a:pPr marL="0" indent="0">
              <a:buNone/>
            </a:pPr>
            <a:r>
              <a:rPr lang="en-US" dirty="0"/>
              <a:t>Proton:  </a:t>
            </a:r>
            <a:r>
              <a:rPr lang="en-US" b="1" dirty="0"/>
              <a:t>0.84×10</a:t>
            </a:r>
            <a:r>
              <a:rPr lang="en-US" b="1" baseline="30000" dirty="0"/>
              <a:t>−15</a:t>
            </a:r>
            <a:r>
              <a:rPr lang="en-US" b="1" dirty="0"/>
              <a:t> </a:t>
            </a:r>
            <a:r>
              <a:rPr lang="en-US" b="1" dirty="0" err="1"/>
              <a:t>fm</a:t>
            </a:r>
            <a:endParaRPr lang="en-US" b="1" baseline="30000" dirty="0"/>
          </a:p>
          <a:p>
            <a:pPr marL="0" indent="0">
              <a:buNone/>
            </a:pPr>
            <a:r>
              <a:rPr lang="en-US" dirty="0"/>
              <a:t>Neutron: </a:t>
            </a:r>
            <a:r>
              <a:rPr lang="en-US" b="1" dirty="0"/>
              <a:t>0.8×10</a:t>
            </a:r>
            <a:r>
              <a:rPr lang="en-US" b="1" baseline="30000" dirty="0"/>
              <a:t>−15</a:t>
            </a:r>
            <a:r>
              <a:rPr lang="en-US" b="1" dirty="0"/>
              <a:t> </a:t>
            </a:r>
            <a:r>
              <a:rPr lang="en-US" b="1" dirty="0" err="1"/>
              <a:t>fm</a:t>
            </a:r>
            <a:endParaRPr lang="en-US" b="1" dirty="0"/>
          </a:p>
          <a:p>
            <a:pPr marL="0" indent="0">
              <a:buNone/>
            </a:pPr>
            <a:r>
              <a:rPr lang="en-US" dirty="0"/>
              <a:t>Electron: </a:t>
            </a:r>
            <a:r>
              <a:rPr lang="en-US" b="1" dirty="0"/>
              <a:t>2.8179×10</a:t>
            </a:r>
            <a:r>
              <a:rPr lang="en-US" b="1" baseline="30000" dirty="0"/>
              <a:t>−15</a:t>
            </a:r>
            <a:r>
              <a:rPr lang="en-US" b="1" dirty="0"/>
              <a:t> </a:t>
            </a:r>
            <a:r>
              <a:rPr lang="en-US" b="1" dirty="0" err="1"/>
              <a:t>fm</a:t>
            </a:r>
            <a:endParaRPr lang="en-US" b="1" dirty="0"/>
          </a:p>
          <a:p>
            <a:pPr marL="0" indent="0">
              <a:buNone/>
            </a:pPr>
            <a:r>
              <a:rPr lang="en-US" i="1" dirty="0"/>
              <a:t>(All of this information was taken from Wikipedia). </a:t>
            </a:r>
          </a:p>
          <a:p>
            <a:pPr marL="0" indent="0">
              <a:buNone/>
            </a:pPr>
            <a:r>
              <a:rPr lang="en-US" dirty="0"/>
              <a:t>Now, to convert this to centimeters. </a:t>
            </a:r>
          </a:p>
          <a:p>
            <a:pPr marL="0" indent="0">
              <a:buNone/>
            </a:pPr>
            <a:r>
              <a:rPr lang="en-US" dirty="0"/>
              <a:t>Proton: 0.84x10^-15 </a:t>
            </a:r>
            <a:r>
              <a:rPr lang="en-US" dirty="0" err="1"/>
              <a:t>fm</a:t>
            </a:r>
            <a:r>
              <a:rPr lang="en-US" dirty="0"/>
              <a:t> x 10^16 = 8.4 cm</a:t>
            </a:r>
          </a:p>
          <a:p>
            <a:pPr marL="0" indent="0">
              <a:buNone/>
            </a:pPr>
            <a:r>
              <a:rPr lang="en-US" dirty="0"/>
              <a:t>Neutron: 0.8x^10-15 </a:t>
            </a:r>
            <a:r>
              <a:rPr lang="en-US" dirty="0" err="1"/>
              <a:t>fm</a:t>
            </a:r>
            <a:r>
              <a:rPr lang="en-US" dirty="0"/>
              <a:t> x 10^16 = 8 cm</a:t>
            </a:r>
          </a:p>
          <a:p>
            <a:pPr marL="0" indent="0">
              <a:buNone/>
            </a:pPr>
            <a:r>
              <a:rPr lang="en-US" dirty="0"/>
              <a:t>Electron: 2.8179x10^-15 </a:t>
            </a:r>
            <a:r>
              <a:rPr lang="en-US" dirty="0" err="1"/>
              <a:t>fm</a:t>
            </a:r>
            <a:r>
              <a:rPr lang="en-US" dirty="0"/>
              <a:t> x 10^16 = 2.8179 cm</a:t>
            </a:r>
          </a:p>
        </p:txBody>
      </p:sp>
    </p:spTree>
    <p:extLst>
      <p:ext uri="{BB962C8B-B14F-4D97-AF65-F5344CB8AC3E}">
        <p14:creationId xmlns:p14="http://schemas.microsoft.com/office/powerpoint/2010/main" val="1255187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409573-8818-3B4D-B407-8AB5F3F03287}"/>
              </a:ext>
            </a:extLst>
          </p:cNvPr>
          <p:cNvSpPr>
            <a:spLocks noGrp="1"/>
          </p:cNvSpPr>
          <p:nvPr>
            <p:ph type="title"/>
          </p:nvPr>
        </p:nvSpPr>
        <p:spPr/>
        <p:txBody>
          <a:bodyPr/>
          <a:lstStyle/>
          <a:p>
            <a:r>
              <a:rPr lang="en-US" dirty="0"/>
              <a:t>Materials</a:t>
            </a:r>
          </a:p>
        </p:txBody>
      </p:sp>
      <p:sp>
        <p:nvSpPr>
          <p:cNvPr id="7" name="Content Placeholder 6">
            <a:extLst>
              <a:ext uri="{FF2B5EF4-FFF2-40B4-BE49-F238E27FC236}">
                <a16:creationId xmlns:a16="http://schemas.microsoft.com/office/drawing/2014/main" id="{DCF979E7-0B2E-2744-BA32-AF8D2FC85273}"/>
              </a:ext>
            </a:extLst>
          </p:cNvPr>
          <p:cNvSpPr>
            <a:spLocks noGrp="1"/>
          </p:cNvSpPr>
          <p:nvPr>
            <p:ph idx="1"/>
          </p:nvPr>
        </p:nvSpPr>
        <p:spPr>
          <a:xfrm>
            <a:off x="685801" y="1656522"/>
            <a:ext cx="10131425" cy="4704521"/>
          </a:xfrm>
        </p:spPr>
        <p:txBody>
          <a:bodyPr>
            <a:normAutofit/>
          </a:bodyPr>
          <a:lstStyle/>
          <a:p>
            <a:r>
              <a:rPr lang="en-US" dirty="0"/>
              <a:t>Colored clay </a:t>
            </a:r>
          </a:p>
          <a:p>
            <a:r>
              <a:rPr lang="en-US" dirty="0"/>
              <a:t>Skewers</a:t>
            </a:r>
          </a:p>
          <a:p>
            <a:r>
              <a:rPr lang="en-US" dirty="0"/>
              <a:t>Tape</a:t>
            </a:r>
          </a:p>
          <a:p>
            <a:r>
              <a:rPr lang="en-US" dirty="0"/>
              <a:t>Scissors</a:t>
            </a:r>
          </a:p>
          <a:p>
            <a:r>
              <a:rPr lang="en-US" dirty="0"/>
              <a:t>Aluminum foil</a:t>
            </a:r>
          </a:p>
          <a:p>
            <a:endParaRPr lang="en-US" dirty="0"/>
          </a:p>
          <a:p>
            <a:pPr marL="0" indent="0">
              <a:buNone/>
            </a:pPr>
            <a:r>
              <a:rPr lang="en-US" dirty="0"/>
              <a:t>I chose these materials because I felt that they would be the easiest to work with. The clay is easy to shape into balls, the skewers are sturdy so I know that it won’t fall apart, and I used the aluminum foil because it was easy to make it into the shape I wanted it to be. The tape was to hold the aluminum foil together and for extra security.</a:t>
            </a:r>
          </a:p>
          <a:p>
            <a:endParaRPr lang="en-US" dirty="0"/>
          </a:p>
          <a:p>
            <a:endParaRPr lang="en-US" dirty="0"/>
          </a:p>
        </p:txBody>
      </p:sp>
      <p:sp>
        <p:nvSpPr>
          <p:cNvPr id="9" name="TextBox 8">
            <a:extLst>
              <a:ext uri="{FF2B5EF4-FFF2-40B4-BE49-F238E27FC236}">
                <a16:creationId xmlns:a16="http://schemas.microsoft.com/office/drawing/2014/main" id="{07E556C4-2F12-6643-BE25-35F7C70C7BAB}"/>
              </a:ext>
            </a:extLst>
          </p:cNvPr>
          <p:cNvSpPr txBox="1"/>
          <p:nvPr/>
        </p:nvSpPr>
        <p:spPr>
          <a:xfrm>
            <a:off x="4108174" y="376361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81326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2858C-65BE-914D-9D84-0272C8E4FF53}"/>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E9314F46-E787-CA4E-92D5-CA0A0C103B87}"/>
              </a:ext>
            </a:extLst>
          </p:cNvPr>
          <p:cNvSpPr>
            <a:spLocks noGrp="1"/>
          </p:cNvSpPr>
          <p:nvPr>
            <p:ph idx="1"/>
          </p:nvPr>
        </p:nvSpPr>
        <p:spPr>
          <a:xfrm>
            <a:off x="685801" y="1603513"/>
            <a:ext cx="10131425" cy="4187687"/>
          </a:xfrm>
        </p:spPr>
        <p:txBody>
          <a:bodyPr/>
          <a:lstStyle/>
          <a:p>
            <a:pPr marL="342900" indent="-342900">
              <a:buAutoNum type="arabicPeriod"/>
            </a:pPr>
            <a:r>
              <a:rPr lang="en-US" dirty="0"/>
              <a:t>Since I’m making a hydrogen atom, I need one proton, and one electron. I chose red for the proton and yellow for the electron.</a:t>
            </a:r>
          </a:p>
          <a:p>
            <a:pPr marL="342900" indent="-342900">
              <a:buAutoNum type="arabicPeriod"/>
            </a:pPr>
            <a:r>
              <a:rPr lang="en-US" dirty="0"/>
              <a:t>I first started with the proton and electron. Since I didn’t have enough clay to make the diameter 8.4 centimeters, I divided both 8.4 and 2 by 4 and got 2.1 cm for the proton, and 0.5 centimeters for the electron.</a:t>
            </a:r>
          </a:p>
          <a:p>
            <a:pPr marL="342900" indent="-342900">
              <a:buAutoNum type="arabicPeriod"/>
            </a:pPr>
            <a:r>
              <a:rPr lang="en-US" dirty="0"/>
              <a:t>After I made the proton and electron, I connected them using a wooden skewer.</a:t>
            </a:r>
          </a:p>
          <a:p>
            <a:pPr marL="342900" indent="-342900">
              <a:buAutoNum type="arabicPeriod"/>
            </a:pPr>
            <a:r>
              <a:rPr lang="en-US" dirty="0"/>
              <a:t>Although they aren’t actually visible, I also made orbital rings for the atom to demonstrate how they work. I made them by cutting off a long piece of aluminum and rolling it up. Since one piece was too short, I made two and connected them with tape before connecting them with the electron. I repeated this process three times.</a:t>
            </a:r>
          </a:p>
          <a:p>
            <a:pPr marL="342900" indent="-342900">
              <a:buAutoNum type="arabicPeriod"/>
            </a:pPr>
            <a:endParaRPr lang="en-US" dirty="0"/>
          </a:p>
        </p:txBody>
      </p:sp>
    </p:spTree>
    <p:extLst>
      <p:ext uri="{BB962C8B-B14F-4D97-AF65-F5344CB8AC3E}">
        <p14:creationId xmlns:p14="http://schemas.microsoft.com/office/powerpoint/2010/main" val="4294658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C0F0-89F5-0540-BA3F-446A23DE987B}"/>
              </a:ext>
            </a:extLst>
          </p:cNvPr>
          <p:cNvSpPr>
            <a:spLocks noGrp="1"/>
          </p:cNvSpPr>
          <p:nvPr>
            <p:ph type="title"/>
          </p:nvPr>
        </p:nvSpPr>
        <p:spPr/>
        <p:txBody>
          <a:bodyPr/>
          <a:lstStyle/>
          <a:p>
            <a:r>
              <a:rPr lang="en-US" dirty="0"/>
              <a:t>Pictures of the process</a:t>
            </a:r>
          </a:p>
        </p:txBody>
      </p:sp>
      <p:pic>
        <p:nvPicPr>
          <p:cNvPr id="5" name="Content Placeholder 4">
            <a:extLst>
              <a:ext uri="{FF2B5EF4-FFF2-40B4-BE49-F238E27FC236}">
                <a16:creationId xmlns:a16="http://schemas.microsoft.com/office/drawing/2014/main" id="{00E0D0BC-5CA2-D04A-8FC1-598CFDBACC28}"/>
              </a:ext>
            </a:extLst>
          </p:cNvPr>
          <p:cNvPicPr>
            <a:picLocks noGrp="1" noChangeAspect="1"/>
          </p:cNvPicPr>
          <p:nvPr>
            <p:ph idx="1"/>
          </p:nvPr>
        </p:nvPicPr>
        <p:blipFill>
          <a:blip r:embed="rId2"/>
          <a:stretch>
            <a:fillRect/>
          </a:stretch>
        </p:blipFill>
        <p:spPr>
          <a:xfrm rot="5400000">
            <a:off x="-307694" y="2290526"/>
            <a:ext cx="4122840" cy="3092129"/>
          </a:xfrm>
        </p:spPr>
      </p:pic>
      <p:pic>
        <p:nvPicPr>
          <p:cNvPr id="7" name="Picture 6">
            <a:extLst>
              <a:ext uri="{FF2B5EF4-FFF2-40B4-BE49-F238E27FC236}">
                <a16:creationId xmlns:a16="http://schemas.microsoft.com/office/drawing/2014/main" id="{14F3A817-9548-0F42-A86A-CB055D108AFF}"/>
              </a:ext>
            </a:extLst>
          </p:cNvPr>
          <p:cNvPicPr>
            <a:picLocks noChangeAspect="1"/>
          </p:cNvPicPr>
          <p:nvPr/>
        </p:nvPicPr>
        <p:blipFill>
          <a:blip r:embed="rId3"/>
          <a:stretch>
            <a:fillRect/>
          </a:stretch>
        </p:blipFill>
        <p:spPr>
          <a:xfrm rot="5400000">
            <a:off x="3703824" y="2922346"/>
            <a:ext cx="4095378" cy="3071534"/>
          </a:xfrm>
          <a:prstGeom prst="rect">
            <a:avLst/>
          </a:prstGeom>
        </p:spPr>
      </p:pic>
      <p:pic>
        <p:nvPicPr>
          <p:cNvPr id="9" name="Picture 8">
            <a:extLst>
              <a:ext uri="{FF2B5EF4-FFF2-40B4-BE49-F238E27FC236}">
                <a16:creationId xmlns:a16="http://schemas.microsoft.com/office/drawing/2014/main" id="{A6A703D0-AA71-FF4F-A9DB-EB66C1FD6C83}"/>
              </a:ext>
            </a:extLst>
          </p:cNvPr>
          <p:cNvPicPr>
            <a:picLocks noChangeAspect="1"/>
          </p:cNvPicPr>
          <p:nvPr/>
        </p:nvPicPr>
        <p:blipFill>
          <a:blip r:embed="rId4"/>
          <a:stretch>
            <a:fillRect/>
          </a:stretch>
        </p:blipFill>
        <p:spPr>
          <a:xfrm rot="5400000">
            <a:off x="7675863" y="2021080"/>
            <a:ext cx="4218972" cy="3164229"/>
          </a:xfrm>
          <a:prstGeom prst="rect">
            <a:avLst/>
          </a:prstGeom>
        </p:spPr>
      </p:pic>
    </p:spTree>
    <p:extLst>
      <p:ext uri="{BB962C8B-B14F-4D97-AF65-F5344CB8AC3E}">
        <p14:creationId xmlns:p14="http://schemas.microsoft.com/office/powerpoint/2010/main" val="2492014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DB3D-A885-0E45-89F6-6A941A7783AA}"/>
              </a:ext>
            </a:extLst>
          </p:cNvPr>
          <p:cNvSpPr>
            <a:spLocks noGrp="1"/>
          </p:cNvSpPr>
          <p:nvPr>
            <p:ph type="title"/>
          </p:nvPr>
        </p:nvSpPr>
        <p:spPr/>
        <p:txBody>
          <a:bodyPr/>
          <a:lstStyle/>
          <a:p>
            <a:r>
              <a:rPr lang="en-US" dirty="0"/>
              <a:t>Final result</a:t>
            </a:r>
          </a:p>
        </p:txBody>
      </p:sp>
      <p:pic>
        <p:nvPicPr>
          <p:cNvPr id="5" name="Content Placeholder 4">
            <a:extLst>
              <a:ext uri="{FF2B5EF4-FFF2-40B4-BE49-F238E27FC236}">
                <a16:creationId xmlns:a16="http://schemas.microsoft.com/office/drawing/2014/main" id="{0A42332D-9376-0C49-936B-6BD0D099E65E}"/>
              </a:ext>
            </a:extLst>
          </p:cNvPr>
          <p:cNvPicPr>
            <a:picLocks noGrp="1" noChangeAspect="1"/>
          </p:cNvPicPr>
          <p:nvPr>
            <p:ph idx="1"/>
          </p:nvPr>
        </p:nvPicPr>
        <p:blipFill>
          <a:blip r:embed="rId2"/>
          <a:stretch>
            <a:fillRect/>
          </a:stretch>
        </p:blipFill>
        <p:spPr>
          <a:xfrm>
            <a:off x="964095" y="2065867"/>
            <a:ext cx="3263347" cy="4351130"/>
          </a:xfrm>
        </p:spPr>
      </p:pic>
      <p:pic>
        <p:nvPicPr>
          <p:cNvPr id="7" name="Picture 6">
            <a:extLst>
              <a:ext uri="{FF2B5EF4-FFF2-40B4-BE49-F238E27FC236}">
                <a16:creationId xmlns:a16="http://schemas.microsoft.com/office/drawing/2014/main" id="{0D89497F-BDC2-B343-A9AA-A8223A2444E9}"/>
              </a:ext>
            </a:extLst>
          </p:cNvPr>
          <p:cNvPicPr>
            <a:picLocks noChangeAspect="1"/>
          </p:cNvPicPr>
          <p:nvPr/>
        </p:nvPicPr>
        <p:blipFill>
          <a:blip r:embed="rId3"/>
          <a:stretch>
            <a:fillRect/>
          </a:stretch>
        </p:blipFill>
        <p:spPr>
          <a:xfrm>
            <a:off x="7375109" y="1112788"/>
            <a:ext cx="3720412" cy="4960550"/>
          </a:xfrm>
          <a:prstGeom prst="rect">
            <a:avLst/>
          </a:prstGeom>
        </p:spPr>
      </p:pic>
    </p:spTree>
    <p:extLst>
      <p:ext uri="{BB962C8B-B14F-4D97-AF65-F5344CB8AC3E}">
        <p14:creationId xmlns:p14="http://schemas.microsoft.com/office/powerpoint/2010/main" val="266162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D9632-9778-0D48-8446-3B4ADF80010F}"/>
              </a:ext>
            </a:extLst>
          </p:cNvPr>
          <p:cNvSpPr>
            <a:spLocks noGrp="1"/>
          </p:cNvSpPr>
          <p:nvPr>
            <p:ph type="title"/>
          </p:nvPr>
        </p:nvSpPr>
        <p:spPr/>
        <p:txBody>
          <a:bodyPr/>
          <a:lstStyle/>
          <a:p>
            <a:r>
              <a:rPr lang="en-US" dirty="0"/>
              <a:t>inaccuracies</a:t>
            </a:r>
          </a:p>
        </p:txBody>
      </p:sp>
      <p:sp>
        <p:nvSpPr>
          <p:cNvPr id="3" name="Content Placeholder 2">
            <a:extLst>
              <a:ext uri="{FF2B5EF4-FFF2-40B4-BE49-F238E27FC236}">
                <a16:creationId xmlns:a16="http://schemas.microsoft.com/office/drawing/2014/main" id="{BB4CA759-EE64-F54B-8820-989DD44356DF}"/>
              </a:ext>
            </a:extLst>
          </p:cNvPr>
          <p:cNvSpPr>
            <a:spLocks noGrp="1"/>
          </p:cNvSpPr>
          <p:nvPr>
            <p:ph idx="1"/>
          </p:nvPr>
        </p:nvSpPr>
        <p:spPr/>
        <p:txBody>
          <a:bodyPr>
            <a:normAutofit lnSpcReduction="10000"/>
          </a:bodyPr>
          <a:lstStyle/>
          <a:p>
            <a:pPr marL="0" indent="0">
              <a:buNone/>
            </a:pPr>
            <a:r>
              <a:rPr lang="en-US" dirty="0"/>
              <a:t>It would be very difficult to create a realistic model of an atom, so I will list the inaccuracies that my model has:</a:t>
            </a:r>
          </a:p>
          <a:p>
            <a:r>
              <a:rPr lang="en-US" dirty="0"/>
              <a:t>For starters, the distance between the proton and the electron would be a lot bigger once converted to centimeters. The distance between a nucleus and an electron is 5.29x10^-11. So I did 0.0000000000529x10^12 to figure out the distance in meters and got 52.9. That would be 5,290 cm while the distance in my model is only about 6 cm.</a:t>
            </a:r>
          </a:p>
          <a:p>
            <a:r>
              <a:rPr lang="en-US" dirty="0"/>
              <a:t>Another inaccuracy in my model is that electrons aren’t solid balls, but instead are spread out. The best way I can describe them is that they sort of act like particles, although that isn’t completely accurate either. It would be difficult for me to recreate an actual electron in real life, so I had to make it ball-shaped instead.</a:t>
            </a:r>
          </a:p>
          <a:p>
            <a:r>
              <a:rPr lang="en-US" dirty="0"/>
              <a:t>Protons are also around 1,835</a:t>
            </a:r>
            <a:r>
              <a:rPr lang="en-US" b="1" dirty="0"/>
              <a:t> </a:t>
            </a:r>
            <a:r>
              <a:rPr lang="en-US" dirty="0"/>
              <a:t>bigger than electrons, so making a protons that’s 1,835 times bigger than an electron would be impossible for me. That’s another factor in my model that isn’t accurate.</a:t>
            </a:r>
          </a:p>
        </p:txBody>
      </p:sp>
    </p:spTree>
    <p:extLst>
      <p:ext uri="{BB962C8B-B14F-4D97-AF65-F5344CB8AC3E}">
        <p14:creationId xmlns:p14="http://schemas.microsoft.com/office/powerpoint/2010/main" val="8022348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{35730603-FBC6-CC4E-9A13-10B16B107A1B}tf10001058</Template>
  <TotalTime>1826</TotalTime>
  <Words>485</Words>
  <Application>Microsoft Macintosh PowerPoint</Application>
  <PresentationFormat>Widescreen</PresentationFormat>
  <Paragraphs>32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Celestial</vt:lpstr>
      <vt:lpstr>Atomic Model</vt:lpstr>
      <vt:lpstr>Research and calculations</vt:lpstr>
      <vt:lpstr>Materials</vt:lpstr>
      <vt:lpstr>procedure</vt:lpstr>
      <vt:lpstr>Pictures of the process</vt:lpstr>
      <vt:lpstr>Final result</vt:lpstr>
      <vt:lpstr>inaccuracies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Atomic Model</dc:title>
  <dc:creator>Microsoft Office User</dc:creator>
  <cp:lastModifiedBy>Microsoft Office User</cp:lastModifiedBy>
  <cp:revision>10</cp:revision>
  <dcterms:created xsi:type="dcterms:W3CDTF">2021-10-23T16:21:33Z</dcterms:created>
  <dcterms:modified xsi:type="dcterms:W3CDTF">2021-10-24T22:48:24Z</dcterms:modified>
</cp:coreProperties>
</file>